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61" r:id="rId4"/>
    <p:sldId id="272" r:id="rId5"/>
    <p:sldId id="270" r:id="rId6"/>
    <p:sldId id="273" r:id="rId7"/>
    <p:sldId id="271" r:id="rId8"/>
    <p:sldId id="259" r:id="rId9"/>
    <p:sldId id="260" r:id="rId10"/>
    <p:sldId id="263" r:id="rId11"/>
    <p:sldId id="266" r:id="rId12"/>
    <p:sldId id="275" r:id="rId13"/>
    <p:sldId id="274" r:id="rId14"/>
    <p:sldId id="276" r:id="rId15"/>
    <p:sldId id="267" r:id="rId16"/>
    <p:sldId id="268" r:id="rId17"/>
    <p:sldId id="269" r:id="rId18"/>
    <p:sldId id="282" r:id="rId19"/>
    <p:sldId id="280" r:id="rId20"/>
    <p:sldId id="277" r:id="rId21"/>
    <p:sldId id="283" r:id="rId22"/>
    <p:sldId id="278" r:id="rId23"/>
    <p:sldId id="279" r:id="rId24"/>
    <p:sldId id="281" r:id="rId25"/>
    <p:sldId id="284" r:id="rId26"/>
    <p:sldId id="285" r:id="rId27"/>
    <p:sldId id="286" r:id="rId28"/>
    <p:sldId id="287" r:id="rId29"/>
    <p:sldId id="291" r:id="rId30"/>
    <p:sldId id="288" r:id="rId31"/>
    <p:sldId id="292" r:id="rId32"/>
    <p:sldId id="293" r:id="rId33"/>
    <p:sldId id="289" r:id="rId34"/>
    <p:sldId id="290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Real-time database and analytics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These are typically in-memory, scale-out engines that provide low-latency, cross-data center access to data, and enable distributed processing and event-generation capabilities.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Interactive analytics: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Includes distributed MPP (massively parallel processing) data warehouses with embedded analytics, which enable business users to do interactive querying and visualization of big data.</a:t>
            </a:r>
          </a:p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Batch processing: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Hadoop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distributed processing engine that can analyze very large amounts of data and apply algorithms that range from the simple (e.g. aggregation) to the complex (e.g. machine learning).</a:t>
            </a:r>
          </a:p>
          <a:p>
            <a:r>
              <a:rPr lang="cs-CZ" dirty="0" smtClean="0"/>
              <a:t>http://blogs.vmware.com/vfabric/2012/08/4-key-architecture-considerations-for-big-data-analytics.html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adastra.cz</a:t>
            </a:r>
            <a:r>
              <a:rPr lang="cs-CZ" dirty="0" smtClean="0"/>
              <a:t>/</a:t>
            </a:r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D052E-C544-4B59-8FB6-C4C57011F937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hadoop.apache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adigm4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br>
              <a:rPr lang="cs-CZ" dirty="0" smtClean="0"/>
            </a:br>
            <a:r>
              <a:rPr lang="cs-CZ" sz="1600" dirty="0" smtClean="0"/>
              <a:t>přednáška 12 – Velké </a:t>
            </a:r>
            <a:r>
              <a:rPr lang="cs-CZ" sz="1600" smtClean="0"/>
              <a:t>objemy dat, </a:t>
            </a:r>
            <a:r>
              <a:rPr lang="cs-CZ" sz="1600" dirty="0" err="1" smtClean="0"/>
              <a:t>Big</a:t>
            </a:r>
            <a:r>
              <a:rPr lang="cs-CZ" sz="1600" dirty="0" smtClean="0"/>
              <a:t> Data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6626" name="Picture 2" descr="http://blogs.vmware.com/vfabric/files/2012/08/holistic-view-big-data-frame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02702"/>
            <a:ext cx="8064896" cy="6058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03099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r>
              <a:rPr lang="cs-CZ" dirty="0" smtClean="0"/>
              <a:t> databáze -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designu</a:t>
            </a:r>
          </a:p>
          <a:p>
            <a:r>
              <a:rPr lang="cs-CZ" dirty="0" smtClean="0"/>
              <a:t>Škálovatelnost</a:t>
            </a:r>
          </a:p>
          <a:p>
            <a:r>
              <a:rPr lang="cs-CZ" dirty="0" smtClean="0"/>
              <a:t>Kontrola dostupnosti</a:t>
            </a:r>
          </a:p>
          <a:p>
            <a:endParaRPr lang="cs-CZ" dirty="0" smtClean="0"/>
          </a:p>
          <a:p>
            <a:r>
              <a:rPr lang="cs-CZ" dirty="0" smtClean="0"/>
              <a:t>CAP (</a:t>
            </a:r>
            <a:r>
              <a:rPr lang="cs-CZ" dirty="0" err="1" smtClean="0"/>
              <a:t>Brewerův</a:t>
            </a:r>
            <a:r>
              <a:rPr lang="cs-CZ" dirty="0" smtClean="0"/>
              <a:t>) teorém – menší důraz na konzistenci ku prospěchu dostupnosti a tolerance k narušení sítě.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1726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C</a:t>
            </a:r>
            <a:r>
              <a:rPr lang="cs-CZ" dirty="0" err="1" smtClean="0">
                <a:solidFill>
                  <a:srgbClr val="0070C0"/>
                </a:solidFill>
              </a:rPr>
              <a:t>onsistency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(konzistence) – existuje jedna aktuální verze dat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>
                <a:solidFill>
                  <a:srgbClr val="0070C0"/>
                </a:solidFill>
              </a:rPr>
              <a:t>vailability</a:t>
            </a:r>
            <a:r>
              <a:rPr lang="cs-CZ" dirty="0" smtClean="0"/>
              <a:t> (dostupnost) – všechny požadavky na čtení a zápis jsou systémem obslouženy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P</a:t>
            </a:r>
            <a:r>
              <a:rPr lang="cs-CZ" dirty="0" err="1" smtClean="0">
                <a:solidFill>
                  <a:srgbClr val="0070C0"/>
                </a:solidFill>
              </a:rPr>
              <a:t>artition</a:t>
            </a:r>
            <a:r>
              <a:rPr lang="cs-CZ" dirty="0" smtClean="0">
                <a:solidFill>
                  <a:srgbClr val="0070C0"/>
                </a:solidFill>
              </a:rPr>
              <a:t> tolerance </a:t>
            </a:r>
            <a:r>
              <a:rPr lang="cs-CZ" dirty="0" smtClean="0"/>
              <a:t>(odolnost vůči rozpadu sítě) – systém funguje, i když se rozpadne na několik izolovaných částí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ACID -&gt; </a:t>
            </a:r>
            <a:r>
              <a:rPr lang="cs-CZ" b="1" dirty="0" smtClean="0">
                <a:solidFill>
                  <a:srgbClr val="0070C0"/>
                </a:solidFill>
              </a:rPr>
              <a:t>BASE</a:t>
            </a:r>
          </a:p>
          <a:p>
            <a:pPr lvl="1"/>
            <a:r>
              <a:rPr lang="cs-CZ" b="1" dirty="0" err="1" smtClean="0">
                <a:solidFill>
                  <a:srgbClr val="FF0000"/>
                </a:solidFill>
              </a:rPr>
              <a:t>B</a:t>
            </a:r>
            <a:r>
              <a:rPr lang="cs-CZ" b="1" dirty="0" err="1" smtClean="0"/>
              <a:t>asically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r>
              <a:rPr lang="cs-CZ" b="1" dirty="0" err="1" smtClean="0"/>
              <a:t>vailable</a:t>
            </a:r>
            <a:r>
              <a:rPr lang="cs-CZ" dirty="0" smtClean="0"/>
              <a:t> (převážná dostupnost)</a:t>
            </a:r>
            <a:endParaRPr lang="cs-CZ" b="1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S</a:t>
            </a:r>
            <a:r>
              <a:rPr lang="cs-CZ" b="1" dirty="0" smtClean="0"/>
              <a:t>oft </a:t>
            </a:r>
            <a:r>
              <a:rPr lang="cs-CZ" b="1" dirty="0" err="1" smtClean="0"/>
              <a:t>state</a:t>
            </a:r>
            <a:r>
              <a:rPr lang="cs-CZ" dirty="0" smtClean="0"/>
              <a:t> (volný stav) - systém je dynamický, dochází ke změnám</a:t>
            </a:r>
          </a:p>
          <a:p>
            <a:pPr lvl="1"/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b="1" dirty="0" err="1" smtClean="0"/>
              <a:t>ventual</a:t>
            </a:r>
            <a:r>
              <a:rPr lang="cs-CZ" b="1" dirty="0" smtClean="0"/>
              <a:t> </a:t>
            </a:r>
            <a:r>
              <a:rPr lang="cs-CZ" b="1" dirty="0" err="1" smtClean="0"/>
              <a:t>consistency</a:t>
            </a:r>
            <a:r>
              <a:rPr lang="cs-CZ" b="1" dirty="0" smtClean="0"/>
              <a:t> </a:t>
            </a:r>
            <a:r>
              <a:rPr lang="cs-CZ" dirty="0" smtClean="0"/>
              <a:t>(občasná konzistence) – čas od času je systéme v konzistentním stavu, ale konzistence není zaručena neustále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Rozdělení (</a:t>
            </a:r>
            <a:r>
              <a:rPr lang="cs-CZ" b="1" dirty="0" err="1" smtClean="0"/>
              <a:t>sharding</a:t>
            </a:r>
            <a:r>
              <a:rPr lang="cs-CZ" b="1" dirty="0" smtClean="0"/>
              <a:t>) </a:t>
            </a:r>
            <a:r>
              <a:rPr lang="cs-CZ" dirty="0" smtClean="0"/>
              <a:t>– rozdělení na uzly, tím se zvyšuje </a:t>
            </a:r>
            <a:r>
              <a:rPr lang="cs-CZ" dirty="0" smtClean="0">
                <a:solidFill>
                  <a:srgbClr val="0070C0"/>
                </a:solidFill>
              </a:rPr>
              <a:t>kapacita</a:t>
            </a:r>
            <a:r>
              <a:rPr lang="cs-CZ" dirty="0" smtClean="0"/>
              <a:t> systému</a:t>
            </a:r>
          </a:p>
          <a:p>
            <a:r>
              <a:rPr lang="cs-CZ" b="1" dirty="0" smtClean="0"/>
              <a:t>Replikace</a:t>
            </a:r>
            <a:r>
              <a:rPr lang="cs-CZ" dirty="0" smtClean="0"/>
              <a:t> – vytvoření kopií dat na více uzlech – tím se zvyšuje </a:t>
            </a:r>
            <a:r>
              <a:rPr lang="cs-CZ" dirty="0" smtClean="0">
                <a:solidFill>
                  <a:srgbClr val="0070C0"/>
                </a:solidFill>
              </a:rPr>
              <a:t>dostupnost a propustnost</a:t>
            </a:r>
          </a:p>
          <a:p>
            <a:pPr lvl="1"/>
            <a:r>
              <a:rPr lang="cs-CZ" dirty="0" smtClean="0"/>
              <a:t>Master-</a:t>
            </a:r>
            <a:r>
              <a:rPr lang="cs-CZ" dirty="0" err="1" smtClean="0"/>
              <a:t>slave</a:t>
            </a:r>
            <a:endParaRPr lang="cs-CZ" dirty="0" smtClean="0"/>
          </a:p>
          <a:p>
            <a:pPr lvl="1"/>
            <a:r>
              <a:rPr lang="cs-CZ" dirty="0" smtClean="0"/>
              <a:t>Peer-to-peer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open </a:t>
            </a:r>
            <a:r>
              <a:rPr lang="cs-CZ" dirty="0" err="1" smtClean="0"/>
              <a:t>source</a:t>
            </a:r>
            <a:endParaRPr lang="cs-CZ" dirty="0" smtClean="0"/>
          </a:p>
          <a:p>
            <a:r>
              <a:rPr lang="cs-CZ" dirty="0" smtClean="0"/>
              <a:t>Framework – sada open-source komponent </a:t>
            </a:r>
            <a:r>
              <a:rPr lang="cs-CZ" dirty="0"/>
              <a:t>určených pro zpracování velkého množství </a:t>
            </a:r>
            <a:r>
              <a:rPr lang="cs-CZ" dirty="0" smtClean="0"/>
              <a:t>nestrukturovaných </a:t>
            </a:r>
            <a:r>
              <a:rPr lang="cs-CZ" dirty="0"/>
              <a:t>a distribuovaných </a:t>
            </a:r>
            <a:r>
              <a:rPr lang="cs-CZ" dirty="0" smtClean="0"/>
              <a:t>dat</a:t>
            </a:r>
          </a:p>
          <a:p>
            <a:r>
              <a:rPr lang="cs-CZ" dirty="0" smtClean="0"/>
              <a:t>Verze 2012 – až 4000 uzlů</a:t>
            </a:r>
          </a:p>
          <a:p>
            <a:r>
              <a:rPr lang="cs-CZ" dirty="0" smtClean="0"/>
              <a:t>Programový model: map-</a:t>
            </a:r>
            <a:r>
              <a:rPr lang="cs-CZ" dirty="0" err="1" smtClean="0"/>
              <a:t>reduce</a:t>
            </a:r>
            <a:endParaRPr lang="cs-CZ" dirty="0"/>
          </a:p>
        </p:txBody>
      </p:sp>
      <p:pic>
        <p:nvPicPr>
          <p:cNvPr id="12290" name="Picture 2" descr="Hado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48680"/>
            <a:ext cx="3419868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32543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 spočívá v uložení dat na velkém množství samostatných počítačích</a:t>
            </a:r>
          </a:p>
          <a:p>
            <a:r>
              <a:rPr lang="cs-CZ" dirty="0" smtClean="0"/>
              <a:t>Alternativa k HW s vysokou dostupností</a:t>
            </a:r>
          </a:p>
          <a:p>
            <a:r>
              <a:rPr lang="cs-CZ" dirty="0" smtClean="0"/>
              <a:t>Distribuovaný souborový systém – např. HDFS (</a:t>
            </a:r>
            <a:r>
              <a:rPr lang="cs-CZ" dirty="0" err="1" smtClean="0"/>
              <a:t>Hadoop</a:t>
            </a:r>
            <a:r>
              <a:rPr lang="cs-CZ" dirty="0" smtClean="0"/>
              <a:t> </a:t>
            </a:r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 smtClean="0"/>
              <a:t>File</a:t>
            </a:r>
            <a:r>
              <a:rPr lang="cs-CZ" dirty="0" smtClean="0"/>
              <a:t> Systém)</a:t>
            </a:r>
          </a:p>
          <a:p>
            <a:r>
              <a:rPr lang="cs-CZ" dirty="0" smtClean="0">
                <a:hlinkClick r:id="rId2"/>
              </a:rPr>
              <a:t>http://hadoop.apache.org/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5776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8674" name="Picture 2" descr="http://www.adastra.cz/sites/adastra.cz/files/image_gallery/hadop_eco_syst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436462" cy="4978897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99592" y="60932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adastra.cz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50862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r>
              <a:rPr lang="cs-CZ" dirty="0" smtClean="0"/>
              <a:t> moduly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Hadoop</a:t>
            </a:r>
            <a:r>
              <a:rPr lang="en-US" b="1" dirty="0" smtClean="0"/>
              <a:t> Common</a:t>
            </a:r>
            <a:r>
              <a:rPr lang="en-US" dirty="0" smtClean="0"/>
              <a:t>: The common utilities that support the other </a:t>
            </a:r>
            <a:r>
              <a:rPr lang="en-US" dirty="0" err="1" smtClean="0"/>
              <a:t>Hadoop</a:t>
            </a:r>
            <a:r>
              <a:rPr lang="en-US" dirty="0" smtClean="0"/>
              <a:t> modules.</a:t>
            </a:r>
          </a:p>
          <a:p>
            <a:r>
              <a:rPr lang="en-US" b="1" dirty="0" err="1" smtClean="0"/>
              <a:t>Hadoop</a:t>
            </a:r>
            <a:r>
              <a:rPr lang="en-US" b="1" dirty="0" smtClean="0"/>
              <a:t> Distributed File System (HDFS™)</a:t>
            </a:r>
            <a:r>
              <a:rPr lang="en-US" dirty="0" smtClean="0"/>
              <a:t>: A distributed file system that provides high-throughput access to application data.</a:t>
            </a:r>
          </a:p>
          <a:p>
            <a:r>
              <a:rPr lang="en-US" b="1" dirty="0" err="1" smtClean="0"/>
              <a:t>Hadoop</a:t>
            </a:r>
            <a:r>
              <a:rPr lang="en-US" b="1" dirty="0" smtClean="0"/>
              <a:t> YARN</a:t>
            </a:r>
            <a:r>
              <a:rPr lang="en-US" dirty="0" smtClean="0"/>
              <a:t>: A framework for job scheduling and cluster resource management.</a:t>
            </a:r>
          </a:p>
          <a:p>
            <a:r>
              <a:rPr lang="en-US" b="1" dirty="0" err="1" smtClean="0"/>
              <a:t>Hadoop</a:t>
            </a:r>
            <a:r>
              <a:rPr lang="en-US" b="1" dirty="0" smtClean="0"/>
              <a:t> </a:t>
            </a:r>
            <a:r>
              <a:rPr lang="en-US" b="1" dirty="0" err="1" smtClean="0"/>
              <a:t>MapReduce</a:t>
            </a:r>
            <a:r>
              <a:rPr lang="en-US" dirty="0" smtClean="0"/>
              <a:t>: A YARN-based system for parallel processing of large data sets.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Map-</a:t>
            </a:r>
            <a:r>
              <a:rPr lang="cs-CZ" dirty="0" err="1" smtClean="0"/>
              <a:t>Reduce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Programovací model s pevně daným rozhraním</a:t>
            </a:r>
          </a:p>
          <a:p>
            <a:r>
              <a:rPr lang="cs-CZ" dirty="0" smtClean="0"/>
              <a:t>Map – zpracování každého objektu z množiny vstupních dat – vstupem je jedna nebo více dvojic klíč-hodnota</a:t>
            </a:r>
          </a:p>
          <a:p>
            <a:r>
              <a:rPr lang="cs-CZ" dirty="0" err="1" smtClean="0"/>
              <a:t>Reduce</a:t>
            </a:r>
            <a:r>
              <a:rPr lang="cs-CZ" dirty="0" smtClean="0"/>
              <a:t> – sloučení výsledků pro jednotlivé klíče z Map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„soubory </a:t>
            </a:r>
            <a:r>
              <a:rPr lang="cs-CZ" dirty="0"/>
              <a:t>dat, jejichž velikost je mimo schopnosti zachycovat, spravovat a zpracovávat data běžně používanými softwarovými nástroji v rozumném čase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7486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Map-</a:t>
            </a:r>
            <a:r>
              <a:rPr lang="cs-CZ" dirty="0" err="1" smtClean="0"/>
              <a:t>Reduce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map redu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90122" cy="4266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Hadoop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projects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Hive</a:t>
            </a:r>
            <a:r>
              <a:rPr lang="cs-CZ" dirty="0" smtClean="0"/>
              <a:t> – datový sklad</a:t>
            </a:r>
          </a:p>
          <a:p>
            <a:r>
              <a:rPr lang="cs-CZ" dirty="0" err="1" smtClean="0"/>
              <a:t>Ambari</a:t>
            </a:r>
            <a:r>
              <a:rPr lang="cs-CZ" dirty="0" smtClean="0"/>
              <a:t> – web </a:t>
            </a:r>
            <a:r>
              <a:rPr lang="cs-CZ" dirty="0" err="1" smtClean="0"/>
              <a:t>tool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managing</a:t>
            </a:r>
            <a:r>
              <a:rPr lang="cs-CZ" dirty="0" smtClean="0"/>
              <a:t> </a:t>
            </a:r>
            <a:r>
              <a:rPr lang="cs-CZ" dirty="0" err="1" smtClean="0"/>
              <a:t>Hadoop</a:t>
            </a:r>
            <a:r>
              <a:rPr lang="cs-CZ" dirty="0" smtClean="0"/>
              <a:t> cluster</a:t>
            </a:r>
          </a:p>
          <a:p>
            <a:r>
              <a:rPr lang="cs-CZ" dirty="0" err="1" smtClean="0"/>
              <a:t>Cassandra</a:t>
            </a:r>
            <a:r>
              <a:rPr lang="cs-CZ" dirty="0" smtClean="0"/>
              <a:t>, </a:t>
            </a:r>
            <a:r>
              <a:rPr lang="cs-CZ" dirty="0" err="1" smtClean="0"/>
              <a:t>Hbase</a:t>
            </a:r>
            <a:endParaRPr lang="cs-CZ" dirty="0" smtClean="0"/>
          </a:p>
          <a:p>
            <a:r>
              <a:rPr lang="cs-CZ" dirty="0" err="1" smtClean="0"/>
              <a:t>Pig</a:t>
            </a:r>
            <a:r>
              <a:rPr lang="cs-CZ" dirty="0" smtClean="0"/>
              <a:t> –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data-</a:t>
            </a:r>
            <a:r>
              <a:rPr lang="cs-CZ" dirty="0" err="1" smtClean="0"/>
              <a:t>flow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r>
              <a:rPr lang="cs-CZ" dirty="0" err="1" smtClean="0"/>
              <a:t>Spark</a:t>
            </a:r>
            <a:r>
              <a:rPr lang="cs-CZ" dirty="0" smtClean="0"/>
              <a:t> – </a:t>
            </a:r>
            <a:r>
              <a:rPr lang="cs-CZ" dirty="0" err="1" smtClean="0"/>
              <a:t>engine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Hadoop</a:t>
            </a:r>
            <a:r>
              <a:rPr lang="cs-CZ" dirty="0" smtClean="0"/>
              <a:t> data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Data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Nákup na Amazonu – nabízí zboží, které si koupili lidé s podobným vkusem</a:t>
            </a:r>
          </a:p>
          <a:p>
            <a:r>
              <a:rPr lang="cs-CZ" dirty="0" err="1" smtClean="0"/>
              <a:t>Google</a:t>
            </a:r>
            <a:r>
              <a:rPr lang="cs-CZ" dirty="0" smtClean="0"/>
              <a:t> – zaznamenává stisk klávesy při zadávání výrazu a to porovnává s databází překlepů – automatické opravy nebo nabídka co chtěl asi uživatel napsat</a:t>
            </a:r>
          </a:p>
          <a:p>
            <a:r>
              <a:rPr lang="cs-CZ" dirty="0" smtClean="0"/>
              <a:t>IBM analýza </a:t>
            </a:r>
            <a:r>
              <a:rPr lang="cs-CZ" dirty="0" err="1" smtClean="0"/>
              <a:t>tweetů</a:t>
            </a:r>
            <a:r>
              <a:rPr lang="cs-CZ" dirty="0" smtClean="0"/>
              <a:t> během reklamní přestávky v kinech – analýza nálad (odhad, jaké tržby bude film mít)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Insider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Data - </a:t>
            </a:r>
            <a:r>
              <a:rPr lang="cs-CZ" dirty="0" err="1" smtClean="0"/>
              <a:t>Hadoop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Seznam.</a:t>
            </a:r>
            <a:r>
              <a:rPr lang="cs-CZ" dirty="0" err="1" smtClean="0"/>
              <a:t>cz</a:t>
            </a:r>
            <a:r>
              <a:rPr lang="cs-CZ" dirty="0" smtClean="0"/>
              <a:t> – fulltextové vyhledávání, distribuce </a:t>
            </a:r>
            <a:r>
              <a:rPr lang="cs-CZ" dirty="0" err="1" smtClean="0"/>
              <a:t>Cloudera</a:t>
            </a:r>
            <a:r>
              <a:rPr lang="cs-CZ" dirty="0" smtClean="0"/>
              <a:t> s několika set uzly</a:t>
            </a:r>
          </a:p>
          <a:p>
            <a:r>
              <a:rPr lang="cs-CZ" dirty="0" smtClean="0"/>
              <a:t>Email.</a:t>
            </a:r>
            <a:r>
              <a:rPr lang="cs-CZ" dirty="0" err="1" smtClean="0"/>
              <a:t>cz</a:t>
            </a:r>
            <a:r>
              <a:rPr lang="cs-CZ" dirty="0" smtClean="0"/>
              <a:t> – analýza provozních dat</a:t>
            </a:r>
          </a:p>
          <a:p>
            <a:r>
              <a:rPr lang="cs-CZ" dirty="0" smtClean="0"/>
              <a:t>Projekt </a:t>
            </a:r>
            <a:r>
              <a:rPr lang="cs-CZ" dirty="0" err="1" smtClean="0"/>
              <a:t>Hive</a:t>
            </a:r>
            <a:r>
              <a:rPr lang="cs-CZ" dirty="0" smtClean="0"/>
              <a:t> – datové sklady</a:t>
            </a:r>
          </a:p>
          <a:p>
            <a:r>
              <a:rPr lang="cs-CZ" dirty="0" err="1" smtClean="0"/>
              <a:t>Mahout</a:t>
            </a:r>
            <a:r>
              <a:rPr lang="cs-CZ" dirty="0" smtClean="0"/>
              <a:t> – dolování dat</a:t>
            </a:r>
          </a:p>
          <a:p>
            <a:r>
              <a:rPr lang="cs-CZ" dirty="0" smtClean="0"/>
              <a:t>Součást </a:t>
            </a:r>
            <a:r>
              <a:rPr lang="cs-CZ" dirty="0" err="1" smtClean="0"/>
              <a:t>NoSQL</a:t>
            </a:r>
            <a:r>
              <a:rPr lang="cs-CZ" dirty="0" smtClean="0"/>
              <a:t> databází – </a:t>
            </a:r>
            <a:r>
              <a:rPr lang="cs-CZ" dirty="0" err="1" smtClean="0"/>
              <a:t>MongoDB</a:t>
            </a:r>
            <a:r>
              <a:rPr lang="cs-CZ" dirty="0" smtClean="0"/>
              <a:t>, </a:t>
            </a:r>
            <a:r>
              <a:rPr lang="cs-CZ" dirty="0" err="1" smtClean="0"/>
              <a:t>CouchDB</a:t>
            </a:r>
            <a:r>
              <a:rPr lang="cs-CZ" dirty="0" smtClean="0"/>
              <a:t>, </a:t>
            </a:r>
            <a:r>
              <a:rPr lang="cs-CZ" dirty="0" err="1" smtClean="0"/>
              <a:t>Riak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pro rychlost zpracování (v reálném čase) – in-</a:t>
            </a:r>
            <a:r>
              <a:rPr lang="cs-CZ" dirty="0" err="1" smtClean="0"/>
              <a:t>memory</a:t>
            </a:r>
            <a:r>
              <a:rPr lang="cs-CZ" dirty="0" smtClean="0"/>
              <a:t> databáze (např. SAP HANA)</a:t>
            </a:r>
          </a:p>
          <a:p>
            <a:r>
              <a:rPr lang="cs-CZ" dirty="0" smtClean="0"/>
              <a:t>Hodnocení investic, on-line analytika, marketing</a:t>
            </a:r>
          </a:p>
          <a:p>
            <a:r>
              <a:rPr lang="cs-CZ" dirty="0" err="1" smtClean="0"/>
              <a:t>Cassandra</a:t>
            </a:r>
            <a:r>
              <a:rPr lang="cs-CZ" dirty="0" smtClean="0"/>
              <a:t> </a:t>
            </a:r>
            <a:r>
              <a:rPr lang="cs-CZ" dirty="0" err="1" smtClean="0"/>
              <a:t>Datastax</a:t>
            </a:r>
            <a:r>
              <a:rPr lang="cs-CZ" dirty="0" smtClean="0"/>
              <a:t>, </a:t>
            </a:r>
            <a:r>
              <a:rPr lang="cs-CZ" dirty="0" err="1" smtClean="0"/>
              <a:t>Calliope</a:t>
            </a:r>
            <a:r>
              <a:rPr lang="cs-CZ" dirty="0" smtClean="0"/>
              <a:t> – datové sklady nad </a:t>
            </a:r>
            <a:r>
              <a:rPr lang="cs-CZ" dirty="0" err="1" smtClean="0"/>
              <a:t>big</a:t>
            </a:r>
            <a:r>
              <a:rPr lang="cs-CZ" dirty="0" smtClean="0"/>
              <a:t> data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Vizualizace grafů – </a:t>
            </a:r>
            <a:r>
              <a:rPr lang="cs-CZ" dirty="0" err="1" smtClean="0"/>
              <a:t>force</a:t>
            </a:r>
            <a:r>
              <a:rPr lang="cs-CZ" dirty="0" smtClean="0"/>
              <a:t>-</a:t>
            </a:r>
            <a:r>
              <a:rPr lang="cs-CZ" dirty="0" err="1" smtClean="0"/>
              <a:t>directed</a:t>
            </a:r>
            <a:r>
              <a:rPr lang="cs-CZ" dirty="0" smtClean="0"/>
              <a:t> </a:t>
            </a:r>
            <a:r>
              <a:rPr lang="cs-CZ" dirty="0" err="1" smtClean="0"/>
              <a:t>placement</a:t>
            </a:r>
            <a:r>
              <a:rPr lang="cs-CZ" dirty="0" smtClean="0"/>
              <a:t> – hledáme rovnovážný stav – symetrické rozmístění uzlů, délky hran rovnoměrné s minimálním křížením</a:t>
            </a:r>
          </a:p>
          <a:p>
            <a:r>
              <a:rPr lang="cs-CZ" dirty="0" smtClean="0"/>
              <a:t>Problémy:</a:t>
            </a:r>
          </a:p>
          <a:p>
            <a:pPr lvl="1"/>
            <a:r>
              <a:rPr lang="cs-CZ" dirty="0" smtClean="0"/>
              <a:t>Interface </a:t>
            </a:r>
            <a:r>
              <a:rPr lang="cs-CZ" dirty="0" err="1" smtClean="0"/>
              <a:t>problem</a:t>
            </a:r>
            <a:r>
              <a:rPr lang="cs-CZ" dirty="0" smtClean="0"/>
              <a:t> – velikost dat roste rychleji než jak se rozvíjejí zobrazovací média</a:t>
            </a:r>
          </a:p>
          <a:p>
            <a:pPr lvl="1"/>
            <a:r>
              <a:rPr lang="cs-CZ" dirty="0" smtClean="0"/>
              <a:t>Algoritmy pro velké grafy jsou pomalé</a:t>
            </a:r>
          </a:p>
          <a:p>
            <a:pPr lvl="1"/>
            <a:r>
              <a:rPr lang="cs-CZ" dirty="0" smtClean="0"/>
              <a:t>Algoritmy neumí reagovat na změnu grafu</a:t>
            </a:r>
          </a:p>
          <a:p>
            <a:r>
              <a:rPr lang="cs-CZ" dirty="0" smtClean="0"/>
              <a:t>Existují nástroje pro vizualizaci </a:t>
            </a:r>
            <a:r>
              <a:rPr lang="cs-CZ" dirty="0" err="1" smtClean="0"/>
              <a:t>Big</a:t>
            </a:r>
            <a:r>
              <a:rPr lang="cs-CZ" dirty="0" smtClean="0"/>
              <a:t> Data (</a:t>
            </a:r>
            <a:r>
              <a:rPr lang="cs-CZ" dirty="0" err="1" smtClean="0"/>
              <a:t>Hunk</a:t>
            </a:r>
            <a:r>
              <a:rPr lang="cs-CZ" dirty="0" smtClean="0"/>
              <a:t>, </a:t>
            </a:r>
            <a:r>
              <a:rPr lang="cs-CZ" dirty="0" err="1" smtClean="0"/>
              <a:t>Watson</a:t>
            </a:r>
            <a:r>
              <a:rPr lang="cs-CZ" dirty="0" smtClean="0"/>
              <a:t> </a:t>
            </a:r>
            <a:r>
              <a:rPr lang="cs-CZ" dirty="0" err="1" smtClean="0"/>
              <a:t>Analytics</a:t>
            </a:r>
            <a:r>
              <a:rPr lang="cs-CZ" dirty="0" smtClean="0"/>
              <a:t>…) 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Invertovaný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Vstupní text je rozdělen na prvky (</a:t>
            </a:r>
            <a:r>
              <a:rPr lang="cs-CZ" dirty="0" err="1" smtClean="0"/>
              <a:t>tokens</a:t>
            </a:r>
            <a:r>
              <a:rPr lang="cs-CZ" dirty="0" smtClean="0"/>
              <a:t>) a každý je uložen se seznamem identifikátorů vstupních textů (</a:t>
            </a:r>
            <a:r>
              <a:rPr lang="cs-CZ" dirty="0" err="1" smtClean="0"/>
              <a:t>posting</a:t>
            </a:r>
            <a:r>
              <a:rPr lang="cs-CZ" dirty="0" smtClean="0"/>
              <a:t> list)</a:t>
            </a:r>
          </a:p>
          <a:p>
            <a:r>
              <a:rPr lang="cs-CZ" dirty="0" smtClean="0"/>
              <a:t>Provede se odstranění velkých písmen, převedení </a:t>
            </a:r>
            <a:r>
              <a:rPr lang="cs-CZ" dirty="0" err="1" smtClean="0"/>
              <a:t>tokenů</a:t>
            </a:r>
            <a:r>
              <a:rPr lang="cs-CZ" dirty="0" smtClean="0"/>
              <a:t> na základní tvar (</a:t>
            </a:r>
            <a:r>
              <a:rPr lang="cs-CZ" dirty="0" err="1" smtClean="0"/>
              <a:t>stemming</a:t>
            </a:r>
            <a:r>
              <a:rPr lang="cs-CZ" dirty="0" smtClean="0"/>
              <a:t> a lemmatizace), odstranění nevýznamným slov (</a:t>
            </a:r>
            <a:r>
              <a:rPr lang="cs-CZ" dirty="0" err="1" smtClean="0"/>
              <a:t>stopwords</a:t>
            </a:r>
            <a:r>
              <a:rPr lang="cs-CZ" dirty="0" smtClean="0"/>
              <a:t>) a odstranění diakritiky</a:t>
            </a:r>
          </a:p>
          <a:p>
            <a:r>
              <a:rPr lang="cs-CZ" dirty="0" smtClean="0"/>
              <a:t>pak lze aplikovat vyhledání řádků podle klíče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Invertovaný index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pro efektivní vyhledávání v nestrukturovaném obsahu (</a:t>
            </a:r>
            <a:r>
              <a:rPr lang="cs-CZ" b="1" dirty="0" err="1" smtClean="0"/>
              <a:t>full</a:t>
            </a:r>
            <a:r>
              <a:rPr lang="cs-CZ" b="1" dirty="0" smtClean="0"/>
              <a:t>-text </a:t>
            </a:r>
            <a:r>
              <a:rPr lang="cs-CZ" b="1" dirty="0" err="1" smtClean="0"/>
              <a:t>search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Apache</a:t>
            </a:r>
            <a:r>
              <a:rPr lang="cs-CZ" dirty="0" smtClean="0"/>
              <a:t> </a:t>
            </a:r>
            <a:r>
              <a:rPr lang="cs-CZ" dirty="0" err="1" smtClean="0"/>
              <a:t>Lucene</a:t>
            </a:r>
            <a:r>
              <a:rPr lang="cs-CZ" dirty="0" smtClean="0"/>
              <a:t> (autor </a:t>
            </a:r>
            <a:r>
              <a:rPr lang="cs-CZ" dirty="0" err="1" smtClean="0"/>
              <a:t>Doug</a:t>
            </a:r>
            <a:r>
              <a:rPr lang="cs-CZ" dirty="0" smtClean="0"/>
              <a:t> </a:t>
            </a:r>
            <a:r>
              <a:rPr lang="cs-CZ" dirty="0" err="1" smtClean="0"/>
              <a:t>Cutting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Elasticsearch</a:t>
            </a:r>
            <a:endParaRPr lang="cs-CZ" dirty="0" smtClean="0"/>
          </a:p>
          <a:p>
            <a:r>
              <a:rPr lang="cs-CZ" dirty="0" smtClean="0"/>
              <a:t>Zpracování logů, časově vázaná data (</a:t>
            </a:r>
            <a:r>
              <a:rPr lang="cs-CZ" dirty="0" err="1" smtClean="0"/>
              <a:t>time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data)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NewSQL</a:t>
            </a:r>
            <a:r>
              <a:rPr lang="cs-CZ" dirty="0" smtClean="0"/>
              <a:t>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Škálovatelné úložiště s funkcionalitou obvyklou pro relační databáze (SQL, ACID…)</a:t>
            </a:r>
          </a:p>
          <a:p>
            <a:r>
              <a:rPr lang="cs-CZ" dirty="0" err="1" smtClean="0"/>
              <a:t>Clustrix</a:t>
            </a:r>
            <a:r>
              <a:rPr lang="cs-CZ" dirty="0" smtClean="0"/>
              <a:t>, </a:t>
            </a:r>
            <a:r>
              <a:rPr lang="cs-CZ" dirty="0" err="1" smtClean="0"/>
              <a:t>ScaleArc</a:t>
            </a:r>
            <a:r>
              <a:rPr lang="cs-CZ" dirty="0" smtClean="0"/>
              <a:t>, </a:t>
            </a:r>
            <a:r>
              <a:rPr lang="cs-CZ" dirty="0" err="1" smtClean="0"/>
              <a:t>MemSQL</a:t>
            </a:r>
            <a:endParaRPr lang="cs-CZ" dirty="0" smtClean="0"/>
          </a:p>
          <a:p>
            <a:r>
              <a:rPr lang="cs-CZ" dirty="0" err="1" smtClean="0"/>
              <a:t>VoltDB</a:t>
            </a:r>
            <a:r>
              <a:rPr lang="cs-CZ" dirty="0" smtClean="0"/>
              <a:t> </a:t>
            </a:r>
            <a:r>
              <a:rPr lang="cs-CZ" dirty="0" smtClean="0"/>
              <a:t>(https://www.voltdb.com</a:t>
            </a:r>
            <a:r>
              <a:rPr lang="cs-CZ" dirty="0" smtClean="0"/>
              <a:t>/)</a:t>
            </a:r>
          </a:p>
          <a:p>
            <a:r>
              <a:rPr lang="cs-CZ" dirty="0" err="1" smtClean="0"/>
              <a:t>NewSQL</a:t>
            </a:r>
            <a:r>
              <a:rPr lang="cs-CZ" dirty="0" smtClean="0"/>
              <a:t> as a </a:t>
            </a:r>
            <a:r>
              <a:rPr lang="cs-CZ" dirty="0" err="1" smtClean="0"/>
              <a:t>Service</a:t>
            </a:r>
            <a:r>
              <a:rPr lang="cs-CZ" dirty="0" smtClean="0"/>
              <a:t> – v </a:t>
            </a:r>
            <a:r>
              <a:rPr lang="cs-CZ" dirty="0" err="1" smtClean="0"/>
              <a:t>cloudu</a:t>
            </a:r>
            <a:r>
              <a:rPr lang="cs-CZ" dirty="0" smtClean="0"/>
              <a:t>, např. Amazon </a:t>
            </a:r>
            <a:r>
              <a:rPr lang="cs-CZ" dirty="0" err="1" smtClean="0"/>
              <a:t>Relational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nebo Azure SQL </a:t>
            </a:r>
            <a:r>
              <a:rPr lang="cs-CZ" dirty="0" err="1" smtClean="0"/>
              <a:t>Database</a:t>
            </a:r>
            <a:r>
              <a:rPr lang="cs-CZ" dirty="0" smtClean="0"/>
              <a:t> od </a:t>
            </a:r>
            <a:r>
              <a:rPr lang="cs-CZ" dirty="0" err="1" smtClean="0"/>
              <a:t>Microsoftu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VoltDB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s://www.voltdb.com/hubfs/leanlabs/images/sdp-overview1.png?t=14799156260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605" y="1916832"/>
            <a:ext cx="8510033" cy="374441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187624" y="63093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 https://www.voltdb.com/usecases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Big</a:t>
            </a:r>
            <a:r>
              <a:rPr lang="cs-CZ" dirty="0" smtClean="0"/>
              <a:t> Data 3V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O</a:t>
            </a:r>
            <a:r>
              <a:rPr lang="cs-CZ" b="1" dirty="0" smtClean="0"/>
              <a:t>bjem</a:t>
            </a:r>
            <a:r>
              <a:rPr lang="cs-CZ" dirty="0"/>
              <a:t> 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C00000"/>
                </a:solidFill>
              </a:rPr>
              <a:t>volume</a:t>
            </a:r>
            <a:r>
              <a:rPr lang="cs-CZ" dirty="0"/>
              <a:t>) – množství dat vznikajících v rámci provozu firem roste exponenciálně každý rok,</a:t>
            </a:r>
          </a:p>
          <a:p>
            <a:r>
              <a:rPr lang="cs-CZ" b="1" dirty="0"/>
              <a:t>T</a:t>
            </a:r>
            <a:r>
              <a:rPr lang="cs-CZ" b="1" dirty="0" smtClean="0"/>
              <a:t>yp</a:t>
            </a:r>
            <a:r>
              <a:rPr lang="cs-CZ" dirty="0"/>
              <a:t> (</a:t>
            </a:r>
            <a:r>
              <a:rPr lang="cs-CZ" b="1" dirty="0">
                <a:solidFill>
                  <a:srgbClr val="C00000"/>
                </a:solidFill>
              </a:rPr>
              <a:t>variety</a:t>
            </a:r>
            <a:r>
              <a:rPr lang="cs-CZ" dirty="0"/>
              <a:t>) – různorodost typů dat vzrůstá, například nestrukturované textové soubory, </a:t>
            </a:r>
            <a:r>
              <a:rPr lang="cs-CZ" dirty="0" err="1"/>
              <a:t>semi</a:t>
            </a:r>
            <a:r>
              <a:rPr lang="cs-CZ" dirty="0"/>
              <a:t>-strukturovaná data (XML), data o geografické poloze, data z logů,</a:t>
            </a:r>
          </a:p>
          <a:p>
            <a:r>
              <a:rPr lang="cs-CZ" b="1" dirty="0"/>
              <a:t>R</a:t>
            </a:r>
            <a:r>
              <a:rPr lang="cs-CZ" b="1" dirty="0" smtClean="0"/>
              <a:t>ychlost</a:t>
            </a:r>
            <a:r>
              <a:rPr lang="cs-CZ" dirty="0"/>
              <a:t> (</a:t>
            </a:r>
            <a:r>
              <a:rPr lang="cs-CZ" b="1" dirty="0" err="1">
                <a:solidFill>
                  <a:srgbClr val="C00000"/>
                </a:solidFill>
              </a:rPr>
              <a:t>velocity</a:t>
            </a:r>
            <a:r>
              <a:rPr lang="cs-CZ" dirty="0"/>
              <a:t>) – rychlost s jakou data vznikají a potřeba jejich analýzy v reálném čase vzrůstá díky pokračující digitalizaci většiny transakcí, mobilním zařízením a vzrůstajícímu počtu internetových uživatelů.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1278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NewSQL</a:t>
            </a:r>
            <a:r>
              <a:rPr lang="cs-CZ" dirty="0" smtClean="0"/>
              <a:t> -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pracující s relačním modelem, které potřebují řešit náhlý nárůst objemu dat</a:t>
            </a:r>
          </a:p>
          <a:p>
            <a:r>
              <a:rPr lang="cs-CZ" dirty="0" smtClean="0"/>
              <a:t>Požadavek na silnou konzistenci dat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Polyglotní perzistence (</a:t>
            </a:r>
            <a:r>
              <a:rPr lang="cs-CZ" dirty="0" err="1" smtClean="0"/>
              <a:t>Stonebraker</a:t>
            </a:r>
            <a:r>
              <a:rPr lang="cs-CZ" dirty="0" smtClean="0"/>
              <a:t>) – pro různé účely vznikají různé typy databázových systémů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Fast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data is data in motion, streaming into applications and computing environments from hundreds of thousands to millions of endpoints – mobile devices, sensor networks, financial transactions, stock tick feeds, logs, retail systems, </a:t>
            </a:r>
            <a:r>
              <a:rPr lang="en-US" dirty="0" err="1" smtClean="0"/>
              <a:t>telco</a:t>
            </a:r>
            <a:r>
              <a:rPr lang="en-US" dirty="0" smtClean="0"/>
              <a:t> call routing, authorization systems, and more.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772814"/>
          <a:ext cx="8352927" cy="3279087"/>
        </p:xfrm>
        <a:graphic>
          <a:graphicData uri="http://schemas.openxmlformats.org/drawingml/2006/table">
            <a:tbl>
              <a:tblPr/>
              <a:tblGrid>
                <a:gridCol w="2784309"/>
                <a:gridCol w="2784309"/>
                <a:gridCol w="2784309"/>
              </a:tblGrid>
              <a:tr h="504475">
                <a:tc>
                  <a:txBody>
                    <a:bodyPr/>
                    <a:lstStyle/>
                    <a:p>
                      <a:pPr algn="l" fontAlgn="t"/>
                      <a:r>
                        <a:rPr lang="cs-CZ">
                          <a:solidFill>
                            <a:srgbClr val="FFFFFF"/>
                          </a:solidFill>
                        </a:rPr>
                        <a:t>Operation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3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>
                          <a:solidFill>
                            <a:srgbClr val="FFFFFF"/>
                          </a:solidFill>
                        </a:rPr>
                        <a:t>Batch Processing</a:t>
                      </a:r>
                    </a:p>
                  </a:txBody>
                  <a:tcPr marL="76200" marR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3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>
                          <a:solidFill>
                            <a:srgbClr val="FFFFFF"/>
                          </a:solidFill>
                        </a:rPr>
                        <a:t>Continuous Processing</a:t>
                      </a:r>
                    </a:p>
                  </a:txBody>
                  <a:tcPr marL="76200" marR="7620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5364"/>
                    </a:solidFill>
                  </a:tcPr>
                </a:tc>
              </a:tr>
              <a:tr h="504475">
                <a:tc>
                  <a:txBody>
                    <a:bodyPr/>
                    <a:lstStyle/>
                    <a:p>
                      <a:pPr algn="l" fontAlgn="t"/>
                      <a:r>
                        <a:rPr lang="cs-CZ" b="1"/>
                        <a:t>Type of Data</a:t>
                      </a:r>
                      <a:endParaRPr lang="cs-CZ"/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/>
                        <a:t>Big Data (at rest)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/>
                        <a:t>Fast Data (in motion)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882831">
                <a:tc>
                  <a:txBody>
                    <a:bodyPr/>
                    <a:lstStyle/>
                    <a:p>
                      <a:pPr algn="l" fontAlgn="t"/>
                      <a:r>
                        <a:rPr lang="cs-CZ" b="1"/>
                        <a:t>Data Analyzed</a:t>
                      </a:r>
                      <a:endParaRPr lang="cs-CZ"/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/>
                        <a:t>Large historical data sets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/>
                        <a:t>Incremental analysis of new events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504475">
                <a:tc>
                  <a:txBody>
                    <a:bodyPr/>
                    <a:lstStyle/>
                    <a:p>
                      <a:pPr algn="l" fontAlgn="t"/>
                      <a:r>
                        <a:rPr lang="cs-CZ" b="1"/>
                        <a:t>Latency</a:t>
                      </a:r>
                      <a:endParaRPr lang="cs-CZ"/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/>
                        <a:t>Minutes or more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/>
                        <a:t>Milliseconds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  <a:tr h="882831">
                <a:tc>
                  <a:txBody>
                    <a:bodyPr/>
                    <a:lstStyle/>
                    <a:p>
                      <a:pPr algn="l" fontAlgn="t"/>
                      <a:r>
                        <a:rPr lang="cs-CZ" b="1"/>
                        <a:t>Type of Applications</a:t>
                      </a:r>
                      <a:endParaRPr lang="cs-CZ"/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/>
                        <a:t>Reporting, Business Intelligence</a:t>
                      </a:r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dirty="0" err="1"/>
                        <a:t>Operational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Mission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Critical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Real</a:t>
                      </a:r>
                      <a:r>
                        <a:rPr lang="cs-CZ" dirty="0"/>
                        <a:t>-</a:t>
                      </a:r>
                      <a:r>
                        <a:rPr lang="cs-CZ" dirty="0" err="1"/>
                        <a:t>Time</a:t>
                      </a:r>
                      <a:endParaRPr lang="cs-CZ" dirty="0"/>
                    </a:p>
                  </a:txBody>
                  <a:tcPr marL="76200" marR="7620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Array</a:t>
            </a:r>
            <a:r>
              <a:rPr lang="cs-CZ" dirty="0" smtClean="0"/>
              <a:t> </a:t>
            </a:r>
            <a:r>
              <a:rPr lang="cs-CZ" dirty="0" err="1" smtClean="0"/>
              <a:t>Databases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Data, které jsou reprezentována jako jedno nebo vícerozměrné pole</a:t>
            </a:r>
          </a:p>
          <a:p>
            <a:r>
              <a:rPr lang="cs-CZ" dirty="0" smtClean="0"/>
              <a:t>Časté u dat z přírodních věd, </a:t>
            </a:r>
            <a:r>
              <a:rPr lang="cs-CZ" dirty="0" err="1" smtClean="0"/>
              <a:t>geodata</a:t>
            </a:r>
            <a:endParaRPr lang="cs-CZ" dirty="0" smtClean="0"/>
          </a:p>
          <a:p>
            <a:r>
              <a:rPr lang="cs-CZ" dirty="0" smtClean="0"/>
              <a:t>Např. databáze </a:t>
            </a:r>
            <a:r>
              <a:rPr lang="cs-CZ" dirty="0" err="1" smtClean="0"/>
              <a:t>SciDB</a:t>
            </a:r>
            <a:r>
              <a:rPr lang="cs-CZ" dirty="0" smtClean="0"/>
              <a:t> od Paradigm4 – data v databázi nejsou přepisována a je tedy možné analyzovat jejich změny v čase</a:t>
            </a:r>
          </a:p>
          <a:p>
            <a:pPr lvl="1"/>
            <a:r>
              <a:rPr lang="cs-CZ" dirty="0" smtClean="0"/>
              <a:t>Deklarativní jazyk AQL</a:t>
            </a:r>
          </a:p>
          <a:p>
            <a:pPr lvl="1"/>
            <a:r>
              <a:rPr lang="cs-CZ" dirty="0" smtClean="0"/>
              <a:t>Funkcionální jazyk AFL</a:t>
            </a:r>
          </a:p>
          <a:p>
            <a:pPr lvl="1"/>
            <a:r>
              <a:rPr lang="cs-CZ" dirty="0" smtClean="0">
                <a:hlinkClick r:id="rId2"/>
              </a:rPr>
              <a:t>http://www.paradigm4.com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to jsou </a:t>
            </a:r>
            <a:r>
              <a:rPr lang="cs-CZ" dirty="0" err="1" smtClean="0"/>
              <a:t>Big</a:t>
            </a:r>
            <a:r>
              <a:rPr lang="cs-CZ" dirty="0" smtClean="0"/>
              <a:t> Data?</a:t>
            </a:r>
          </a:p>
          <a:p>
            <a:r>
              <a:rPr lang="cs-CZ" dirty="0" smtClean="0"/>
              <a:t>Škálovatelnost – vertikální, horizontální</a:t>
            </a:r>
            <a:endParaRPr lang="cs-CZ" dirty="0" smtClean="0"/>
          </a:p>
          <a:p>
            <a:r>
              <a:rPr lang="cs-CZ" dirty="0" smtClean="0"/>
              <a:t>Co je to </a:t>
            </a:r>
            <a:r>
              <a:rPr lang="cs-CZ" dirty="0" err="1" smtClean="0"/>
              <a:t>Hadoop</a:t>
            </a:r>
            <a:r>
              <a:rPr lang="cs-CZ" dirty="0" smtClean="0"/>
              <a:t>?</a:t>
            </a:r>
          </a:p>
          <a:p>
            <a:r>
              <a:rPr lang="cs-CZ" dirty="0" smtClean="0"/>
              <a:t>Map-</a:t>
            </a:r>
            <a:r>
              <a:rPr lang="cs-CZ" dirty="0" err="1" smtClean="0"/>
              <a:t>Reduce</a:t>
            </a:r>
            <a:endParaRPr lang="cs-CZ" dirty="0" smtClean="0"/>
          </a:p>
          <a:p>
            <a:r>
              <a:rPr lang="cs-CZ" dirty="0" err="1" smtClean="0"/>
              <a:t>NewSQL</a:t>
            </a:r>
            <a:r>
              <a:rPr lang="cs-CZ" dirty="0" smtClean="0"/>
              <a:t> databáze, </a:t>
            </a:r>
            <a:r>
              <a:rPr lang="cs-CZ" dirty="0" err="1" smtClean="0"/>
              <a:t>Array</a:t>
            </a:r>
            <a:r>
              <a:rPr lang="cs-CZ" dirty="0" smtClean="0"/>
              <a:t> databáze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 3V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Variety: </a:t>
            </a:r>
            <a:r>
              <a:rPr lang="cs-CZ" dirty="0" err="1" smtClean="0"/>
              <a:t>structured</a:t>
            </a:r>
            <a:r>
              <a:rPr lang="cs-CZ" dirty="0" smtClean="0"/>
              <a:t> -&gt; </a:t>
            </a:r>
            <a:r>
              <a:rPr lang="cs-CZ" dirty="0" err="1" smtClean="0"/>
              <a:t>unstructured</a:t>
            </a:r>
            <a:r>
              <a:rPr lang="cs-CZ" dirty="0" smtClean="0"/>
              <a:t>, </a:t>
            </a:r>
            <a:r>
              <a:rPr lang="cs-CZ" dirty="0" err="1" smtClean="0"/>
              <a:t>complexicity</a:t>
            </a:r>
            <a:endParaRPr lang="cs-CZ" dirty="0" smtClean="0"/>
          </a:p>
          <a:p>
            <a:r>
              <a:rPr lang="cs-CZ" dirty="0" smtClean="0"/>
              <a:t>Volume: </a:t>
            </a:r>
            <a:r>
              <a:rPr lang="cs-CZ" dirty="0" err="1" smtClean="0"/>
              <a:t>terabytes</a:t>
            </a:r>
            <a:r>
              <a:rPr lang="cs-CZ" dirty="0" smtClean="0"/>
              <a:t> -&gt; </a:t>
            </a:r>
            <a:r>
              <a:rPr lang="cs-CZ" dirty="0" err="1" smtClean="0"/>
              <a:t>zettabytes</a:t>
            </a:r>
            <a:endParaRPr lang="cs-CZ" dirty="0" smtClean="0"/>
          </a:p>
          <a:p>
            <a:r>
              <a:rPr lang="cs-CZ" dirty="0" err="1" smtClean="0"/>
              <a:t>Velocity</a:t>
            </a:r>
            <a:r>
              <a:rPr lang="cs-CZ" dirty="0" smtClean="0"/>
              <a:t>: </a:t>
            </a:r>
            <a:r>
              <a:rPr lang="cs-CZ" dirty="0" err="1" smtClean="0"/>
              <a:t>batch</a:t>
            </a:r>
            <a:r>
              <a:rPr lang="cs-CZ" dirty="0" smtClean="0"/>
              <a:t> -&gt; </a:t>
            </a:r>
            <a:r>
              <a:rPr lang="cs-CZ" dirty="0" err="1" smtClean="0"/>
              <a:t>streaming</a:t>
            </a:r>
            <a:r>
              <a:rPr lang="cs-CZ" dirty="0" smtClean="0"/>
              <a:t> (</a:t>
            </a:r>
            <a:r>
              <a:rPr lang="cs-CZ" dirty="0" err="1" smtClean="0"/>
              <a:t>real</a:t>
            </a:r>
            <a:r>
              <a:rPr lang="cs-CZ" dirty="0" smtClean="0"/>
              <a:t>-</a:t>
            </a:r>
            <a:r>
              <a:rPr lang="cs-CZ" dirty="0" err="1" smtClean="0"/>
              <a:t>time</a:t>
            </a:r>
            <a:r>
              <a:rPr lang="cs-CZ" dirty="0" smtClean="0"/>
              <a:t>) data</a:t>
            </a:r>
          </a:p>
        </p:txBody>
      </p:sp>
    </p:spTree>
    <p:extLst>
      <p:ext uri="{BB962C8B-B14F-4D97-AF65-F5344CB8AC3E}">
        <p14:creationId xmlns:p14="http://schemas.microsoft.com/office/powerpoint/2010/main" xmlns="" val="168097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</a:t>
            </a:r>
            <a:r>
              <a:rPr lang="cs-CZ" dirty="0" err="1" smtClean="0"/>
              <a:t>Big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Distribuce na cluster vzájemně propojených uzlů</a:t>
            </a:r>
          </a:p>
          <a:p>
            <a:r>
              <a:rPr lang="cs-CZ" dirty="0" smtClean="0"/>
              <a:t>Nárůst dat a požadavků na zpracování lze řešit přidáváním dalších uzlů</a:t>
            </a:r>
          </a:p>
          <a:p>
            <a:r>
              <a:rPr lang="cs-CZ" dirty="0" smtClean="0"/>
              <a:t>Problémem distribuovaného zpracování jsou  výpadky spojení mezi uzly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big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Hardware – konsolidovaná integrovaná řešení s důrazem na výkonnost (</a:t>
            </a:r>
            <a:r>
              <a:rPr lang="cs-CZ" dirty="0" err="1" smtClean="0"/>
              <a:t>storage</a:t>
            </a:r>
            <a:r>
              <a:rPr lang="cs-CZ" dirty="0" smtClean="0"/>
              <a:t>, server, …)</a:t>
            </a:r>
          </a:p>
          <a:p>
            <a:r>
              <a:rPr lang="cs-CZ" dirty="0" smtClean="0"/>
              <a:t>Distribuce dat – např. </a:t>
            </a:r>
            <a:r>
              <a:rPr lang="cs-CZ" dirty="0" err="1" smtClean="0"/>
              <a:t>Hadoop</a:t>
            </a:r>
            <a:endParaRPr lang="cs-CZ" dirty="0" smtClean="0"/>
          </a:p>
          <a:p>
            <a:r>
              <a:rPr lang="cs-CZ" dirty="0" smtClean="0"/>
              <a:t>Data Management – např. </a:t>
            </a:r>
            <a:r>
              <a:rPr lang="cs-CZ" dirty="0" err="1" smtClean="0"/>
              <a:t>NoSQL</a:t>
            </a:r>
            <a:endParaRPr lang="cs-CZ" dirty="0" smtClean="0"/>
          </a:p>
          <a:p>
            <a:r>
              <a:rPr lang="cs-CZ" dirty="0" smtClean="0"/>
              <a:t>Analýza a vizualizace – trend: in-</a:t>
            </a:r>
            <a:r>
              <a:rPr lang="cs-CZ" dirty="0" err="1" smtClean="0"/>
              <a:t>memory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108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Škálovatelnost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 (</a:t>
            </a:r>
            <a:r>
              <a:rPr lang="cs-CZ" dirty="0" err="1" smtClean="0"/>
              <a:t>scaling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) – zvětšuje se výkon serveru</a:t>
            </a:r>
          </a:p>
          <a:p>
            <a:r>
              <a:rPr lang="cs-CZ" dirty="0" smtClean="0"/>
              <a:t>Horizontální (</a:t>
            </a:r>
            <a:r>
              <a:rPr lang="cs-CZ" dirty="0" err="1" smtClean="0"/>
              <a:t>scaling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) – distribuce na více uzlů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2" name="Picture 2" descr="http://hortonworks.com/wp-content/uploads/2012/05/bigdata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705725" cy="5448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3960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blog.thomsonreuters.com/wp-content/uploads/2012/10/big-data-growt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70778"/>
            <a:ext cx="7416824" cy="4879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51873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1047</Words>
  <Application>Microsoft Office PowerPoint</Application>
  <PresentationFormat>Předvádění na obrazovce (4:3)</PresentationFormat>
  <Paragraphs>154</Paragraphs>
  <Slides>34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sady Office</vt:lpstr>
      <vt:lpstr>Databázové systémy přednáška 12 – Velké objemy dat, Big Data</vt:lpstr>
      <vt:lpstr>Big Data - definice</vt:lpstr>
      <vt:lpstr>Big Data 3V</vt:lpstr>
      <vt:lpstr>Big Data 3V</vt:lpstr>
      <vt:lpstr>Řešení Big Data</vt:lpstr>
      <vt:lpstr>Řešení big data</vt:lpstr>
      <vt:lpstr>Škálovatelnost</vt:lpstr>
      <vt:lpstr>Snímek 8</vt:lpstr>
      <vt:lpstr>Snímek 9</vt:lpstr>
      <vt:lpstr>Snímek 10</vt:lpstr>
      <vt:lpstr>NoSQL databáze - motivace</vt:lpstr>
      <vt:lpstr>CAP</vt:lpstr>
      <vt:lpstr>NoSQL</vt:lpstr>
      <vt:lpstr>Distribuce</vt:lpstr>
      <vt:lpstr>Snímek 15</vt:lpstr>
      <vt:lpstr>Hadoop</vt:lpstr>
      <vt:lpstr>Snímek 17</vt:lpstr>
      <vt:lpstr>Hadoop moduly</vt:lpstr>
      <vt:lpstr>Map-Reduce</vt:lpstr>
      <vt:lpstr>Map-Reduce</vt:lpstr>
      <vt:lpstr>Hadoop-based projects</vt:lpstr>
      <vt:lpstr>Big Data - příklady</vt:lpstr>
      <vt:lpstr>Big Data - Hadoop</vt:lpstr>
      <vt:lpstr>Big Data</vt:lpstr>
      <vt:lpstr>Vizualizace dat</vt:lpstr>
      <vt:lpstr>Invertovaný index</vt:lpstr>
      <vt:lpstr>Invertovaný index</vt:lpstr>
      <vt:lpstr>NewSQL databáze</vt:lpstr>
      <vt:lpstr>VoltDB</vt:lpstr>
      <vt:lpstr>NewSQL - důvody</vt:lpstr>
      <vt:lpstr>Fast Data</vt:lpstr>
      <vt:lpstr>Snímek 32</vt:lpstr>
      <vt:lpstr>Array Databases</vt:lpstr>
      <vt:lpstr>Shrnutí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62</cp:revision>
  <dcterms:created xsi:type="dcterms:W3CDTF">2016-09-11T12:48:50Z</dcterms:created>
  <dcterms:modified xsi:type="dcterms:W3CDTF">2016-11-27T11:42:53Z</dcterms:modified>
</cp:coreProperties>
</file>